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71" r:id="rId6"/>
    <p:sldId id="270" r:id="rId7"/>
    <p:sldId id="276" r:id="rId8"/>
    <p:sldId id="272" r:id="rId9"/>
    <p:sldId id="273" r:id="rId10"/>
    <p:sldId id="277" r:id="rId11"/>
    <p:sldId id="278" r:id="rId12"/>
    <p:sldId id="279" r:id="rId13"/>
    <p:sldId id="281" r:id="rId14"/>
    <p:sldId id="282" r:id="rId15"/>
    <p:sldId id="283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62DC-3EA8-814E-AEE1-19D9CD293598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90C2-1F33-C24E-B12C-EA7757D14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90C2-1F33-C24E-B12C-EA7757D14B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90C2-1F33-C24E-B12C-EA7757D14B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90C2-1F33-C24E-B12C-EA7757D14B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990C2-1F33-C24E-B12C-EA7757D14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17-04-04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6446" y="5562599"/>
            <a:ext cx="4672754" cy="748553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Urban Toronto Beekeepers Association </a:t>
            </a:r>
          </a:p>
          <a:p>
            <a:pPr algn="ctr"/>
            <a:r>
              <a:rPr lang="en-US" dirty="0" smtClean="0"/>
              <a:t>April 4, 2017</a:t>
            </a:r>
          </a:p>
          <a:p>
            <a:pPr algn="ctr"/>
            <a:endParaRPr lang="en-US" dirty="0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53" y="226171"/>
            <a:ext cx="2118015" cy="2026845"/>
          </a:xfrm>
          <a:prstGeom prst="rect">
            <a:avLst/>
          </a:prstGeom>
        </p:spPr>
      </p:pic>
      <p:pic>
        <p:nvPicPr>
          <p:cNvPr id="7" name="Picture 6" descr="070A27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6" y="226171"/>
            <a:ext cx="4244730" cy="4183842"/>
          </a:xfrm>
          <a:prstGeom prst="rect">
            <a:avLst/>
          </a:prstGeom>
        </p:spPr>
      </p:pic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54" y="2383501"/>
            <a:ext cx="2118014" cy="2013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7" y="2383501"/>
            <a:ext cx="2083654" cy="2026512"/>
          </a:xfrm>
          <a:prstGeom prst="rect">
            <a:avLst/>
          </a:prstGeom>
        </p:spPr>
      </p:pic>
      <p:pic>
        <p:nvPicPr>
          <p:cNvPr id="10" name="Picture 9" descr="IMG_157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873" y="226171"/>
            <a:ext cx="2085328" cy="208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181611" cy="938276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Forage area.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2537618"/>
            <a:ext cx="6179566" cy="23923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What’s in bloom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Weather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Water </a:t>
            </a:r>
            <a:r>
              <a:rPr lang="en-US" sz="3200" dirty="0" smtClean="0"/>
              <a:t>sources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...</a:t>
            </a:r>
            <a:endParaRPr lang="en-US" sz="3200" dirty="0" smtClean="0"/>
          </a:p>
        </p:txBody>
      </p:sp>
      <p:pic>
        <p:nvPicPr>
          <p:cNvPr id="6" name="Picture Placeholder 5" descr="IMG_0758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12331"/>
          <a:stretch>
            <a:fillRect/>
          </a:stretch>
        </p:blipFill>
        <p:spPr/>
      </p:pic>
      <p:pic>
        <p:nvPicPr>
          <p:cNvPr id="5" name="Picture Placeholder 4" descr="IMG_0862.jpe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r="12827"/>
          <a:stretch/>
        </p:blipFill>
        <p:spPr/>
      </p:pic>
    </p:spTree>
    <p:extLst>
      <p:ext uri="{BB962C8B-B14F-4D97-AF65-F5344CB8AC3E}">
        <p14:creationId xmlns:p14="http://schemas.microsoft.com/office/powerpoint/2010/main" val="368205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288451" cy="938276"/>
          </a:xfrm>
        </p:spPr>
        <p:txBody>
          <a:bodyPr>
            <a:noAutofit/>
          </a:bodyPr>
          <a:lstStyle/>
          <a:p>
            <a:r>
              <a:rPr lang="en-US" sz="4000" dirty="0" smtClean="0"/>
              <a:t>Bee </a:t>
            </a:r>
            <a:r>
              <a:rPr lang="en-US" sz="4000" dirty="0" smtClean="0"/>
              <a:t>Yard: what’s going on?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2072503"/>
            <a:ext cx="6179566" cy="427729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Happy beeyard? Energy, activity level, defensiveness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Smell honey, floral </a:t>
            </a:r>
            <a:r>
              <a:rPr lang="en-US" sz="3200" dirty="0" smtClean="0"/>
              <a:t>fragrances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Flow?</a:t>
            </a:r>
            <a:endParaRPr lang="en-US" sz="3200" dirty="0" smtClean="0"/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How do the bees sound, other sounds?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Signs of pests or predators?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endParaRPr lang="en-US" sz="3200" dirty="0" smtClean="0"/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endParaRPr lang="en-US" sz="3200" dirty="0" smtClean="0"/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endParaRPr lang="en-US" sz="3200" dirty="0" smtClean="0"/>
          </a:p>
        </p:txBody>
      </p:sp>
      <p:pic>
        <p:nvPicPr>
          <p:cNvPr id="7" name="Picture Placeholder 6" descr="bigfoot-1620140_12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854" r="-4321" b="21870"/>
          <a:stretch/>
        </p:blipFill>
        <p:spPr>
          <a:xfrm>
            <a:off x="6891338" y="2374900"/>
            <a:ext cx="2057400" cy="2039938"/>
          </a:xfrm>
        </p:spPr>
      </p:pic>
      <p:pic>
        <p:nvPicPr>
          <p:cNvPr id="8" name="Picture Placeholder 7" descr="birds-2025632_1280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11021" r="28152" b="-11021"/>
          <a:stretch/>
        </p:blipFill>
        <p:spPr/>
      </p:pic>
    </p:spTree>
    <p:extLst>
      <p:ext uri="{BB962C8B-B14F-4D97-AF65-F5344CB8AC3E}">
        <p14:creationId xmlns:p14="http://schemas.microsoft.com/office/powerpoint/2010/main" val="35126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181611" cy="693913"/>
          </a:xfrm>
        </p:spPr>
        <p:txBody>
          <a:bodyPr>
            <a:noAutofit/>
          </a:bodyPr>
          <a:lstStyle/>
          <a:p>
            <a:r>
              <a:rPr lang="en-US" sz="4000" dirty="0" smtClean="0"/>
              <a:t>Hive - Outside.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1678214"/>
            <a:ext cx="6179566" cy="489632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Pollen, nectar coming in?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Level of activity/population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Signs of defecation</a:t>
            </a:r>
            <a:r>
              <a:rPr lang="en-US" sz="3200" dirty="0" smtClean="0"/>
              <a:t>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Hygienic behaviour</a:t>
            </a:r>
            <a:endParaRPr lang="en-US" sz="3200" dirty="0" smtClean="0"/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Guard bees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Robbing, drifting?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Happy ‘playtime’?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Compared to last inspections, other hives?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endParaRPr lang="en-US" sz="3200" dirty="0" smtClean="0"/>
          </a:p>
        </p:txBody>
      </p:sp>
      <p:pic>
        <p:nvPicPr>
          <p:cNvPr id="6" name="Picture Placeholder 5" descr="bees-1975820_1280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16394"/>
          <a:stretch>
            <a:fillRect/>
          </a:stretch>
        </p:blipFill>
        <p:spPr/>
      </p:pic>
      <p:pic>
        <p:nvPicPr>
          <p:cNvPr id="7" name="Picture Placeholder 6" descr="bee-259983_1280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r="9290"/>
          <a:stretch/>
        </p:blipFill>
        <p:spPr/>
      </p:pic>
    </p:spTree>
    <p:extLst>
      <p:ext uri="{BB962C8B-B14F-4D97-AF65-F5344CB8AC3E}">
        <p14:creationId xmlns:p14="http://schemas.microsoft.com/office/powerpoint/2010/main" val="369995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181611" cy="779531"/>
          </a:xfrm>
        </p:spPr>
        <p:txBody>
          <a:bodyPr>
            <a:noAutofit/>
          </a:bodyPr>
          <a:lstStyle/>
          <a:p>
            <a:r>
              <a:rPr lang="en-US" sz="4000" dirty="0" smtClean="0"/>
              <a:t>Hive - internal.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2072503"/>
            <a:ext cx="6179566" cy="4277293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Anything from last </a:t>
            </a:r>
            <a:r>
              <a:rPr lang="en-US" sz="3200" dirty="0" smtClean="0"/>
              <a:t>inspection/ outside inspection </a:t>
            </a:r>
            <a:r>
              <a:rPr lang="en-US" sz="3200" dirty="0" smtClean="0"/>
              <a:t>to monitor?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/>
              <a:t>S</a:t>
            </a:r>
            <a:r>
              <a:rPr lang="en-US" sz="3200" dirty="0" smtClean="0"/>
              <a:t>ound. Queen, population, attitude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Smell: healthy? Odd?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Look: population. Up?  Down?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Brood pattern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Brood</a:t>
            </a:r>
          </a:p>
        </p:txBody>
      </p:sp>
      <p:pic>
        <p:nvPicPr>
          <p:cNvPr id="7" name="Picture Placeholder 6" descr="bee-85576_1280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r="30013"/>
          <a:stretch/>
        </p:blipFill>
        <p:spPr/>
      </p:pic>
      <p:pic>
        <p:nvPicPr>
          <p:cNvPr id="9" name="Picture Placeholder 8" descr="queen-bee-682941_1280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3" r="16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665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181611" cy="779531"/>
          </a:xfrm>
        </p:spPr>
        <p:txBody>
          <a:bodyPr>
            <a:noAutofit/>
          </a:bodyPr>
          <a:lstStyle/>
          <a:p>
            <a:r>
              <a:rPr lang="en-US" sz="4000" dirty="0" smtClean="0"/>
              <a:t>Hive - inside.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1763833"/>
            <a:ext cx="6179566" cy="458596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Pollen- diverse?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err="1" smtClean="0"/>
              <a:t>Propolis</a:t>
            </a:r>
            <a:r>
              <a:rPr lang="en-US" sz="3200" dirty="0" smtClean="0"/>
              <a:t>, comb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Queen cells, swarm cells?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Signs of </a:t>
            </a:r>
            <a:r>
              <a:rPr lang="en-US" sz="3200" dirty="0" smtClean="0"/>
              <a:t>disease/varroa</a:t>
            </a:r>
            <a:endParaRPr lang="en-US" sz="3200" dirty="0" smtClean="0"/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More or less drones?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Anything to monitor?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Any actions to take?</a:t>
            </a:r>
          </a:p>
        </p:txBody>
      </p:sp>
      <p:pic>
        <p:nvPicPr>
          <p:cNvPr id="7" name="Picture Placeholder 6" descr="9528641_ml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r="16345"/>
          <a:stretch>
            <a:fillRect/>
          </a:stretch>
        </p:blipFill>
        <p:spPr/>
      </p:pic>
      <p:pic>
        <p:nvPicPr>
          <p:cNvPr id="9" name="Picture Placeholder 8" descr="agriculture-1867537_12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22707"/>
          <a:stretch/>
        </p:blipFill>
        <p:spPr/>
      </p:pic>
    </p:spTree>
    <p:extLst>
      <p:ext uri="{BB962C8B-B14F-4D97-AF65-F5344CB8AC3E}">
        <p14:creationId xmlns:p14="http://schemas.microsoft.com/office/powerpoint/2010/main" val="196758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181611" cy="77953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Records.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1763833"/>
            <a:ext cx="6179566" cy="45859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Small </a:t>
            </a:r>
            <a:r>
              <a:rPr lang="en-US" sz="3200" dirty="0" err="1" smtClean="0"/>
              <a:t>looseleaf</a:t>
            </a:r>
            <a:r>
              <a:rPr lang="en-US" sz="3200" dirty="0" smtClean="0"/>
              <a:t> notebook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Section </a:t>
            </a:r>
            <a:r>
              <a:rPr lang="en-US" sz="3200" dirty="0" smtClean="0"/>
              <a:t>for the beeyard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Section for hives, page or more for each hive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Note anything that seems noteworthy, but not the usual.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Mistakes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Any actions taken.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To do/monitor *</a:t>
            </a:r>
            <a:r>
              <a:rPr lang="en-US" sz="3200" dirty="0" smtClean="0"/>
              <a:t>* (whiteboard)</a:t>
            </a:r>
            <a:endParaRPr lang="en-US" sz="3200" dirty="0" smtClean="0"/>
          </a:p>
        </p:txBody>
      </p:sp>
      <p:pic>
        <p:nvPicPr>
          <p:cNvPr id="6" name="Picture Placeholder 5" descr="070A2767 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16381"/>
          <a:stretch>
            <a:fillRect/>
          </a:stretch>
        </p:blipFill>
        <p:spPr/>
      </p:pic>
      <p:pic>
        <p:nvPicPr>
          <p:cNvPr id="9" name="Picture Placeholder 8" descr="IMG_2432.JPG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17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791600"/>
            <a:ext cx="4016633" cy="1304836"/>
          </a:xfrm>
        </p:spPr>
        <p:txBody>
          <a:bodyPr/>
          <a:lstStyle/>
          <a:p>
            <a:pPr algn="ctr"/>
            <a:r>
              <a:rPr lang="en-US" dirty="0" smtClean="0"/>
              <a:t>For a copy of these slides: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7455" y="3053316"/>
            <a:ext cx="4305617" cy="307284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en-US" sz="2800" dirty="0" err="1" smtClean="0"/>
              <a:t>Longpointhoney.ca</a:t>
            </a:r>
            <a:endParaRPr lang="en-US" sz="2800" dirty="0" smtClean="0"/>
          </a:p>
          <a:p>
            <a:pPr algn="ctr"/>
            <a:r>
              <a:rPr lang="en-US" sz="2800" dirty="0" smtClean="0"/>
              <a:t>Journal</a:t>
            </a:r>
            <a:endParaRPr lang="en-US" sz="2800" dirty="0"/>
          </a:p>
        </p:txBody>
      </p:sp>
      <p:pic>
        <p:nvPicPr>
          <p:cNvPr id="6" name="Picture Placeholder 5" descr="IMG_0337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0288"/>
          <a:stretch>
            <a:fillRect/>
          </a:stretch>
        </p:blipFill>
        <p:spPr/>
      </p:pic>
      <p:pic>
        <p:nvPicPr>
          <p:cNvPr id="11" name="Picture Placeholder 10" descr="IMG_1045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14" name="Picture Placeholder 13" descr="IMG_4202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-10" r="41686" b="10"/>
          <a:stretch/>
        </p:blipFill>
        <p:spPr>
          <a:xfrm>
            <a:off x="6802438" y="2381250"/>
            <a:ext cx="2057400" cy="4187825"/>
          </a:xfrm>
        </p:spPr>
      </p:pic>
    </p:spTree>
    <p:extLst>
      <p:ext uri="{BB962C8B-B14F-4D97-AF65-F5344CB8AC3E}">
        <p14:creationId xmlns:p14="http://schemas.microsoft.com/office/powerpoint/2010/main" val="212905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94" y="1212890"/>
            <a:ext cx="6181611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Why keep records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94" y="2936782"/>
            <a:ext cx="6179566" cy="3189382"/>
          </a:xfrm>
        </p:spPr>
        <p:txBody>
          <a:bodyPr>
            <a:normAutofit/>
          </a:bodyPr>
          <a:lstStyle/>
          <a:p>
            <a:pPr marL="914400" lvl="1" indent="-457200">
              <a:buClrTx/>
              <a:buFont typeface="Wingdings" charset="2"/>
              <a:buChar char="ü"/>
            </a:pPr>
            <a:r>
              <a:rPr lang="en-US" sz="3000" dirty="0" smtClean="0">
                <a:solidFill>
                  <a:schemeClr val="bg1"/>
                </a:solidFill>
              </a:rPr>
              <a:t>Compliance</a:t>
            </a:r>
          </a:p>
          <a:p>
            <a:pPr marL="914400" lvl="1" indent="-457200">
              <a:buClrTx/>
              <a:buFont typeface="Wingdings" charset="2"/>
              <a:buChar char="ü"/>
            </a:pPr>
            <a:r>
              <a:rPr lang="en-US" sz="3000" dirty="0" smtClean="0">
                <a:solidFill>
                  <a:schemeClr val="bg1"/>
                </a:solidFill>
              </a:rPr>
              <a:t>Accountability</a:t>
            </a:r>
          </a:p>
          <a:p>
            <a:pPr marL="914400" lvl="1" indent="-457200">
              <a:buClrTx/>
              <a:buFont typeface="Wingdings" charset="2"/>
              <a:buChar char="ü"/>
            </a:pPr>
            <a:r>
              <a:rPr lang="en-US" sz="3000" dirty="0" smtClean="0">
                <a:solidFill>
                  <a:schemeClr val="bg1"/>
                </a:solidFill>
              </a:rPr>
              <a:t>Biosecurity</a:t>
            </a:r>
          </a:p>
          <a:p>
            <a:pPr marL="914400" lvl="1" indent="-457200">
              <a:buClrTx/>
              <a:buFont typeface="Wingdings" charset="2"/>
              <a:buChar char="ü"/>
            </a:pPr>
            <a:r>
              <a:rPr lang="en-US" sz="3000" dirty="0" smtClean="0">
                <a:solidFill>
                  <a:schemeClr val="bg1"/>
                </a:solidFill>
              </a:rPr>
              <a:t>Productivity</a:t>
            </a:r>
          </a:p>
          <a:p>
            <a:pPr marL="914400" lvl="1" indent="-457200">
              <a:buClrTx/>
              <a:buFont typeface="Wingdings" charset="2"/>
              <a:buChar char="ü"/>
            </a:pPr>
            <a:r>
              <a:rPr lang="en-US" sz="3000" dirty="0" smtClean="0">
                <a:solidFill>
                  <a:schemeClr val="bg1"/>
                </a:solidFill>
              </a:rPr>
              <a:t>Learning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82" y="2374940"/>
            <a:ext cx="2039112" cy="2039112"/>
          </a:xfrm>
        </p:spPr>
      </p:pic>
      <p:pic>
        <p:nvPicPr>
          <p:cNvPr id="5" name="Picture Placeholder 4" descr="070A2769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r="16355"/>
          <a:stretch>
            <a:fillRect/>
          </a:stretch>
        </p:blipFill>
        <p:spPr>
          <a:xfrm>
            <a:off x="6811582" y="4535424"/>
            <a:ext cx="2057400" cy="2039112"/>
          </a:xfrm>
        </p:spPr>
      </p:pic>
    </p:spTree>
    <p:extLst>
      <p:ext uri="{BB962C8B-B14F-4D97-AF65-F5344CB8AC3E}">
        <p14:creationId xmlns:p14="http://schemas.microsoft.com/office/powerpoint/2010/main" val="186836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2833" y="1116589"/>
            <a:ext cx="6181071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Compliance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94" y="3042612"/>
            <a:ext cx="6179566" cy="308355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714500" lvl="3" indent="-342900">
              <a:buClr>
                <a:schemeClr val="bg1"/>
              </a:buClr>
              <a:buFont typeface="Wingdings" charset="2"/>
              <a:buChar char="ü"/>
            </a:pP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Cleaning log</a:t>
            </a:r>
          </a:p>
          <a:p>
            <a:pPr marL="1714500" lvl="3" indent="-342900">
              <a:buClr>
                <a:schemeClr val="bg1"/>
              </a:buClr>
              <a:buFont typeface="Wingdings" charset="2"/>
              <a:buChar char="ü"/>
            </a:pP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Affidavits</a:t>
            </a:r>
          </a:p>
          <a:p>
            <a:pPr marL="1714500" lvl="3" indent="-342900">
              <a:buClr>
                <a:schemeClr val="bg1"/>
              </a:buClr>
              <a:buFont typeface="Wingdings" charset="2"/>
              <a:buChar char="ü"/>
            </a:pP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Maps</a:t>
            </a:r>
          </a:p>
          <a:p>
            <a:pPr marL="1714500" lvl="3" indent="-342900">
              <a:buClr>
                <a:schemeClr val="bg1"/>
              </a:buClr>
              <a:buFont typeface="Wingdings" charset="2"/>
              <a:buChar char="ü"/>
            </a:pP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Process</a:t>
            </a:r>
          </a:p>
        </p:txBody>
      </p:sp>
      <p:pic>
        <p:nvPicPr>
          <p:cNvPr id="14" name="Picture Placeholder 13" descr="070A2749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16381"/>
          <a:stretch>
            <a:fillRect/>
          </a:stretch>
        </p:blipFill>
        <p:spPr/>
      </p:pic>
      <p:pic>
        <p:nvPicPr>
          <p:cNvPr id="17" name="Picture Placeholder 16" descr="PRINCE EDWARD POINT NWA_72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r="120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82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68" y="1111215"/>
            <a:ext cx="6181611" cy="7849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Accountability	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11304" y="2451727"/>
            <a:ext cx="5449356" cy="38451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Production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2800" dirty="0" smtClean="0"/>
              <a:t>Colonies harvested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2800" dirty="0" smtClean="0"/>
              <a:t>% moisture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2800" dirty="0" smtClean="0"/>
              <a:t># extracted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2800" dirty="0" smtClean="0"/>
              <a:t>Tank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2800" dirty="0" smtClean="0"/>
              <a:t>Sample saved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2800" dirty="0" smtClean="0"/>
              <a:t>Numbered jars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endParaRPr lang="en-US" sz="2800" dirty="0"/>
          </a:p>
        </p:txBody>
      </p:sp>
      <p:pic>
        <p:nvPicPr>
          <p:cNvPr id="6" name="Picture Placeholder 5" descr="070A272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0" b="16950"/>
          <a:stretch>
            <a:fillRect/>
          </a:stretch>
        </p:blipFill>
        <p:spPr/>
      </p:pic>
      <p:pic>
        <p:nvPicPr>
          <p:cNvPr id="7" name="Picture Placeholder 6" descr="FullSizeRender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b="3920"/>
          <a:stretch>
            <a:fillRect/>
          </a:stretch>
        </p:blipFill>
        <p:spPr>
          <a:xfrm>
            <a:off x="6802438" y="4527856"/>
            <a:ext cx="2057400" cy="2039112"/>
          </a:xfrm>
        </p:spPr>
      </p:pic>
    </p:spTree>
    <p:extLst>
      <p:ext uri="{BB962C8B-B14F-4D97-AF65-F5344CB8AC3E}">
        <p14:creationId xmlns:p14="http://schemas.microsoft.com/office/powerpoint/2010/main" val="364041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07008"/>
            <a:ext cx="6181611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Production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58260" y="2675501"/>
            <a:ext cx="5202400" cy="23923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1"/>
              </a:buClr>
            </a:pPr>
            <a:endParaRPr lang="en-US" sz="3200" dirty="0" smtClean="0"/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Cases produced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Sales records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Donations and gifts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Inventory</a:t>
            </a:r>
            <a:endParaRPr lang="en-US" sz="3200" dirty="0"/>
          </a:p>
        </p:txBody>
      </p:sp>
      <p:pic>
        <p:nvPicPr>
          <p:cNvPr id="9" name="Picture Placeholder 8" descr="IMG_088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  <p:pic>
        <p:nvPicPr>
          <p:cNvPr id="13" name="Picture Placeholder 12" descr="IMG_1824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559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07008"/>
            <a:ext cx="6181611" cy="1162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Biosecurity/learning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58260" y="2675501"/>
            <a:ext cx="5202400" cy="23923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Queens/</a:t>
            </a:r>
            <a:r>
              <a:rPr lang="en-US" sz="3200" dirty="0" err="1" smtClean="0"/>
              <a:t>nucs</a:t>
            </a:r>
            <a:r>
              <a:rPr lang="en-US" sz="3200" dirty="0" smtClean="0"/>
              <a:t> purchased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Where, when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Hive inserted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Inspections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ü"/>
            </a:pP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Placeholder 5" descr="IMG_165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  <p:pic>
        <p:nvPicPr>
          <p:cNvPr id="7" name="Picture Placeholder 6" descr="IMG_1638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76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5" y="1668645"/>
            <a:ext cx="6181611" cy="11620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Searching for the best record system for inspections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Personal inspection sheet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On-line system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Others I thought were interesting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000" dirty="0" smtClean="0">
                <a:solidFill>
                  <a:srgbClr val="FFFFFF"/>
                </a:solidFill>
              </a:rPr>
              <a:t>Mike Palmer: duct tape</a:t>
            </a:r>
          </a:p>
          <a:p>
            <a:pPr marL="914400" lvl="1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000" dirty="0" smtClean="0">
                <a:solidFill>
                  <a:srgbClr val="FFFFFF"/>
                </a:solidFill>
              </a:rPr>
              <a:t>Brent Hawkins: push pins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>
                <a:solidFill>
                  <a:srgbClr val="FFFFFF"/>
                </a:solidFill>
              </a:rPr>
              <a:t>But then,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Placeholder 5" descr="CHQizRMWcAA-4XJ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b="12818"/>
          <a:stretch>
            <a:fillRect/>
          </a:stretch>
        </p:blipFill>
        <p:spPr/>
      </p:pic>
      <p:pic>
        <p:nvPicPr>
          <p:cNvPr id="7" name="Picture Placeholder 6" descr="maxresdefault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r="21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88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2374940"/>
            <a:ext cx="6179566" cy="2392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“Let your bees tell you what they need.”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		</a:t>
            </a:r>
            <a:r>
              <a:rPr lang="en-US" sz="3200" dirty="0" smtClean="0"/>
              <a:t>Tibor Szabo</a:t>
            </a:r>
            <a:endParaRPr lang="en-US" sz="3200" dirty="0"/>
          </a:p>
        </p:txBody>
      </p:sp>
      <p:pic>
        <p:nvPicPr>
          <p:cNvPr id="6" name="Picture Placeholder 5" descr="IMG_123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>
          <a:xfrm rot="16200000">
            <a:off x="6802438" y="2374940"/>
            <a:ext cx="2057400" cy="2039112"/>
          </a:xfrm>
        </p:spPr>
      </p:pic>
      <p:pic>
        <p:nvPicPr>
          <p:cNvPr id="7" name="Picture Placeholder 6" descr="Screen Shot 2017-03-02 at 10.06.37 AM.pn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 b="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505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49" y="984301"/>
            <a:ext cx="6181611" cy="938276"/>
          </a:xfrm>
        </p:spPr>
        <p:txBody>
          <a:bodyPr>
            <a:noAutofit/>
          </a:bodyPr>
          <a:lstStyle/>
          <a:p>
            <a:r>
              <a:rPr lang="en-US" sz="4000" dirty="0" smtClean="0"/>
              <a:t>‘Hearing’ the bees.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2537618"/>
            <a:ext cx="6179566" cy="23923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Use all senses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Over time rather than immediate</a:t>
            </a:r>
          </a:p>
          <a:p>
            <a:pPr marL="457200" indent="-457200">
              <a:buClr>
                <a:schemeClr val="bg1"/>
              </a:buClr>
              <a:buFont typeface="Wingdings" charset="2"/>
              <a:buChar char="ü"/>
            </a:pPr>
            <a:r>
              <a:rPr lang="en-US" sz="3200" dirty="0" smtClean="0"/>
              <a:t>Systemic: -forage -beeyard-hive-bee</a:t>
            </a:r>
            <a:endParaRPr lang="en-US" sz="3200" dirty="0"/>
          </a:p>
        </p:txBody>
      </p:sp>
      <p:pic>
        <p:nvPicPr>
          <p:cNvPr id="6" name="Picture Placeholder 5" descr="Screen Shot 2017-03-02 at 10.08.08 AM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r="16870"/>
          <a:stretch>
            <a:fillRect/>
          </a:stretch>
        </p:blipFill>
        <p:spPr>
          <a:xfrm>
            <a:off x="6733805" y="2302290"/>
            <a:ext cx="2057400" cy="2039112"/>
          </a:xfrm>
        </p:spPr>
      </p:pic>
      <p:pic>
        <p:nvPicPr>
          <p:cNvPr id="7" name="Picture Placeholder 6" descr="IMG_0114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12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416822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1419</TotalTime>
  <Words>349</Words>
  <Application>Microsoft Macintosh PowerPoint</Application>
  <PresentationFormat>On-screen Show (4:3)</PresentationFormat>
  <Paragraphs>99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Record Keeping</vt:lpstr>
      <vt:lpstr>Why keep records</vt:lpstr>
      <vt:lpstr>Compliance</vt:lpstr>
      <vt:lpstr>Accountability </vt:lpstr>
      <vt:lpstr>Production</vt:lpstr>
      <vt:lpstr>Biosecurity/learning</vt:lpstr>
      <vt:lpstr>Searching for the best record system for inspections.</vt:lpstr>
      <vt:lpstr>PowerPoint Presentation</vt:lpstr>
      <vt:lpstr>‘Hearing’ the bees.</vt:lpstr>
      <vt:lpstr>Forage area.</vt:lpstr>
      <vt:lpstr>Bee Yard: what’s going on?</vt:lpstr>
      <vt:lpstr>Hive - Outside.</vt:lpstr>
      <vt:lpstr>Hive - internal.</vt:lpstr>
      <vt:lpstr>Hive - inside.</vt:lpstr>
      <vt:lpstr>Records.</vt:lpstr>
      <vt:lpstr>For a copy of these slides: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White</dc:creator>
  <cp:lastModifiedBy>Julie White</cp:lastModifiedBy>
  <cp:revision>50</cp:revision>
  <dcterms:created xsi:type="dcterms:W3CDTF">2015-08-09T23:38:15Z</dcterms:created>
  <dcterms:modified xsi:type="dcterms:W3CDTF">2017-04-04T16:37:36Z</dcterms:modified>
</cp:coreProperties>
</file>